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79" r:id="rId3"/>
    <p:sldId id="284" r:id="rId4"/>
    <p:sldId id="257" r:id="rId5"/>
    <p:sldId id="259" r:id="rId6"/>
    <p:sldId id="258" r:id="rId7"/>
    <p:sldId id="260" r:id="rId8"/>
    <p:sldId id="273" r:id="rId9"/>
    <p:sldId id="272" r:id="rId10"/>
    <p:sldId id="262" r:id="rId11"/>
    <p:sldId id="263" r:id="rId12"/>
    <p:sldId id="265" r:id="rId13"/>
    <p:sldId id="266" r:id="rId14"/>
    <p:sldId id="267" r:id="rId15"/>
    <p:sldId id="275" r:id="rId16"/>
    <p:sldId id="276" r:id="rId17"/>
    <p:sldId id="277" r:id="rId18"/>
    <p:sldId id="278" r:id="rId19"/>
    <p:sldId id="282" r:id="rId20"/>
    <p:sldId id="283" r:id="rId21"/>
    <p:sldId id="268" r:id="rId22"/>
    <p:sldId id="274" r:id="rId23"/>
    <p:sldId id="270" r:id="rId24"/>
    <p:sldId id="269" r:id="rId25"/>
    <p:sldId id="280" r:id="rId26"/>
    <p:sldId id="281" r:id="rId27"/>
    <p:sldId id="271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CAF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5" autoAdjust="0"/>
    <p:restoredTop sz="94649" autoAdjust="0"/>
  </p:normalViewPr>
  <p:slideViewPr>
    <p:cSldViewPr snapToGrid="0">
      <p:cViewPr>
        <p:scale>
          <a:sx n="92" d="100"/>
          <a:sy n="92" d="100"/>
        </p:scale>
        <p:origin x="-96" y="-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951B3-53BD-4D0E-AD78-11CADC19AD93}" type="datetimeFigureOut">
              <a:rPr lang="en-US" smtClean="0"/>
              <a:t>6/7/2014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E865-67F1-4606-9716-51AA0B7ED8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271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951B3-53BD-4D0E-AD78-11CADC19AD93}" type="datetimeFigureOut">
              <a:rPr lang="en-US" smtClean="0"/>
              <a:t>6/7/2014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E865-67F1-4606-9716-51AA0B7ED8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409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951B3-53BD-4D0E-AD78-11CADC19AD93}" type="datetimeFigureOut">
              <a:rPr lang="en-US" smtClean="0"/>
              <a:t>6/7/2014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E865-67F1-4606-9716-51AA0B7ED8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772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951B3-53BD-4D0E-AD78-11CADC19AD93}" type="datetimeFigureOut">
              <a:rPr lang="en-US" smtClean="0"/>
              <a:t>6/7/2014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E865-67F1-4606-9716-51AA0B7ED8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981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951B3-53BD-4D0E-AD78-11CADC19AD93}" type="datetimeFigureOut">
              <a:rPr lang="en-US" smtClean="0"/>
              <a:t>6/7/2014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E865-67F1-4606-9716-51AA0B7ED8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895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951B3-53BD-4D0E-AD78-11CADC19AD93}" type="datetimeFigureOut">
              <a:rPr lang="en-US" smtClean="0"/>
              <a:t>6/7/2014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E865-67F1-4606-9716-51AA0B7ED8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19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951B3-53BD-4D0E-AD78-11CADC19AD93}" type="datetimeFigureOut">
              <a:rPr lang="en-US" smtClean="0"/>
              <a:t>6/7/2014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E865-67F1-4606-9716-51AA0B7ED8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304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951B3-53BD-4D0E-AD78-11CADC19AD93}" type="datetimeFigureOut">
              <a:rPr lang="en-US" smtClean="0"/>
              <a:t>6/7/2014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E865-67F1-4606-9716-51AA0B7ED8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13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951B3-53BD-4D0E-AD78-11CADC19AD93}" type="datetimeFigureOut">
              <a:rPr lang="en-US" smtClean="0"/>
              <a:t>6/7/2014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E865-67F1-4606-9716-51AA0B7ED8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883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951B3-53BD-4D0E-AD78-11CADC19AD93}" type="datetimeFigureOut">
              <a:rPr lang="en-US" smtClean="0"/>
              <a:t>6/7/2014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E865-67F1-4606-9716-51AA0B7ED8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174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951B3-53BD-4D0E-AD78-11CADC19AD93}" type="datetimeFigureOut">
              <a:rPr lang="en-US" smtClean="0"/>
              <a:t>6/7/2014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E865-67F1-4606-9716-51AA0B7ED8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799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100000">
              <a:schemeClr val="accent1">
                <a:lumMod val="99000"/>
                <a:lumOff val="1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6951B3-53BD-4D0E-AD78-11CADC19AD93}" type="datetimeFigureOut">
              <a:rPr lang="en-US" smtClean="0"/>
              <a:t>6/7/2014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77E865-67F1-4606-9716-51AA0B7ED8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992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sqlblog.com/blogs/rob_farley/archive/2014/03/12/scans-are-better-than-seeks-really.aspx" TargetMode="External"/><Relationship Id="rId2" Type="http://schemas.openxmlformats.org/officeDocument/2006/relationships/hyperlink" Target="http://itknowledgeexchange.techtarget.com/sql-server/seeks-arent-always-better-than-scans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rentozar.com/archive/2013/11/what-you-can-and-cant-do-with-indexed-views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simplesqlserver.com/2014/01/08/cleaning-up-the-buffer-pool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simplesqlserver.com/2013/05/16/indexes-unused-and-duplicates/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simplesqlserver.com/2013/05/16/indexes-unused-and-duplicates/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simplesqlserver.com/2014/01/08/cleaning-up-the-buffer-pool/" TargetMode="External"/><Relationship Id="rId2" Type="http://schemas.openxmlformats.org/officeDocument/2006/relationships/hyperlink" Target="http://simplesqlserver.com/2013/08/19/fixing-page-life-expectancy-ple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implesqlserver.com/2013/05/16/indexes-unused-and-duplicates/" TargetMode="External"/><Relationship Id="rId5" Type="http://schemas.openxmlformats.org/officeDocument/2006/relationships/hyperlink" Target="http://simplesqlserver.com/2014/04/15/optional-parameters-causing-index-scans/" TargetMode="External"/><Relationship Id="rId4" Type="http://schemas.openxmlformats.org/officeDocument/2006/relationships/hyperlink" Target="http://simplesqlserver.com/2013/11/20/indexing-fundamental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Indexing Fundamentals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Steve Hood</a:t>
            </a:r>
          </a:p>
          <a:p>
            <a:r>
              <a:rPr lang="en-US" dirty="0" smtClean="0"/>
              <a:t>SimpleSQLServer.com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348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Interrupt me </a:t>
            </a:r>
          </a:p>
          <a:p>
            <a:r>
              <a:rPr lang="en-US" dirty="0" smtClean="0"/>
              <a:t>Learn it as though you’ll teach it</a:t>
            </a:r>
          </a:p>
          <a:p>
            <a:r>
              <a:rPr lang="en-US" dirty="0" smtClean="0"/>
              <a:t>Don’t leave without understanding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580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Index Types, focusing on clustered and nonclustered</a:t>
            </a:r>
          </a:p>
          <a:p>
            <a:r>
              <a:rPr lang="en-US" dirty="0" smtClean="0"/>
              <a:t>How indexes are used and abused</a:t>
            </a:r>
          </a:p>
          <a:p>
            <a:r>
              <a:rPr lang="en-US" dirty="0" smtClean="0"/>
              <a:t>The costs of clustered and nonclustered indexes</a:t>
            </a:r>
          </a:p>
          <a:p>
            <a:r>
              <a:rPr lang="en-US" dirty="0" smtClean="0"/>
              <a:t>Cleaning up unwanted indexes</a:t>
            </a:r>
          </a:p>
          <a:p>
            <a:r>
              <a:rPr lang="en-US" dirty="0" smtClean="0"/>
              <a:t>Links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678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Index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Heap (Not really an index)</a:t>
            </a:r>
          </a:p>
          <a:p>
            <a:r>
              <a:rPr lang="en-US" dirty="0" smtClean="0"/>
              <a:t>Clustered</a:t>
            </a:r>
          </a:p>
          <a:p>
            <a:r>
              <a:rPr lang="en-US" dirty="0" smtClean="0"/>
              <a:t>Nonclustered</a:t>
            </a:r>
          </a:p>
          <a:p>
            <a:r>
              <a:rPr lang="en-US" dirty="0" smtClean="0"/>
              <a:t>XML</a:t>
            </a:r>
          </a:p>
          <a:p>
            <a:r>
              <a:rPr lang="en-US" dirty="0" smtClean="0"/>
              <a:t>Spatial</a:t>
            </a:r>
          </a:p>
          <a:p>
            <a:r>
              <a:rPr lang="en-US" dirty="0" smtClean="0"/>
              <a:t>Full-Text</a:t>
            </a:r>
          </a:p>
          <a:p>
            <a:r>
              <a:rPr lang="en-US" dirty="0" smtClean="0"/>
              <a:t>Columnstore</a:t>
            </a:r>
          </a:p>
          <a:p>
            <a:r>
              <a:rPr lang="en-US" dirty="0" smtClean="0"/>
              <a:t>Hash</a:t>
            </a:r>
          </a:p>
        </p:txBody>
      </p:sp>
    </p:spTree>
    <p:extLst>
      <p:ext uri="{BB962C8B-B14F-4D97-AF65-F5344CB8AC3E}">
        <p14:creationId xmlns:p14="http://schemas.microsoft.com/office/powerpoint/2010/main" val="500362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3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3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6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8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0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2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Clustered Index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Telephone book</a:t>
            </a:r>
          </a:p>
          <a:p>
            <a:r>
              <a:rPr lang="en-US" dirty="0" smtClean="0"/>
              <a:t>Multiple keys</a:t>
            </a:r>
          </a:p>
          <a:p>
            <a:pPr lvl="1"/>
            <a:r>
              <a:rPr lang="en-US" dirty="0" smtClean="0"/>
              <a:t>Last Name</a:t>
            </a:r>
          </a:p>
          <a:p>
            <a:pPr lvl="1"/>
            <a:r>
              <a:rPr lang="en-US" dirty="0" smtClean="0"/>
              <a:t>First Name</a:t>
            </a:r>
          </a:p>
          <a:p>
            <a:pPr lvl="1"/>
            <a:r>
              <a:rPr lang="en-US" dirty="0" smtClean="0"/>
              <a:t>Middle Initial</a:t>
            </a:r>
          </a:p>
          <a:p>
            <a:pPr lvl="1"/>
            <a:r>
              <a:rPr lang="en-US" dirty="0" smtClean="0"/>
              <a:t>Address</a:t>
            </a:r>
          </a:p>
          <a:p>
            <a:pPr lvl="1"/>
            <a:r>
              <a:rPr lang="en-US" dirty="0" smtClean="0"/>
              <a:t>Phone Number</a:t>
            </a:r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196" y="1690688"/>
            <a:ext cx="8141086" cy="475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301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Heap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Reference book without a table of contents.</a:t>
            </a:r>
          </a:p>
          <a:p>
            <a:r>
              <a:rPr lang="en-US" dirty="0" smtClean="0"/>
              <a:t>Has a page number</a:t>
            </a:r>
          </a:p>
          <a:p>
            <a:pPr lvl="1"/>
            <a:r>
              <a:rPr lang="en-US" dirty="0" smtClean="0"/>
              <a:t>It just happens to be in that order</a:t>
            </a:r>
          </a:p>
          <a:p>
            <a:r>
              <a:rPr lang="en-US" dirty="0" smtClean="0"/>
              <a:t>Rare to have a legitimate use</a:t>
            </a:r>
          </a:p>
          <a:p>
            <a:pPr lvl="1"/>
            <a:r>
              <a:rPr lang="en-US" dirty="0" smtClean="0"/>
              <a:t>Very small tables, although it doesn’t enforce uniqueness</a:t>
            </a:r>
          </a:p>
          <a:p>
            <a:pPr lvl="1"/>
            <a:r>
              <a:rPr lang="en-US" dirty="0" smtClean="0"/>
              <a:t>Very large tables always referenced through other indexes</a:t>
            </a:r>
          </a:p>
          <a:p>
            <a:r>
              <a:rPr lang="en-US" dirty="0" smtClean="0"/>
              <a:t>Significantly faster on inserts?</a:t>
            </a:r>
          </a:p>
          <a:p>
            <a:pPr lvl="1"/>
            <a:r>
              <a:rPr lang="en-US" dirty="0" smtClean="0">
                <a:solidFill>
                  <a:srgbClr val="7CAFDD"/>
                </a:solidFill>
              </a:rPr>
              <a:t>This is a common myth</a:t>
            </a:r>
          </a:p>
          <a:p>
            <a:pPr marL="0" indent="0">
              <a:buNone/>
            </a:pP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252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Nonclustered Index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Index at the back of a book</a:t>
            </a:r>
          </a:p>
          <a:p>
            <a:r>
              <a:rPr lang="en-US" dirty="0" smtClean="0"/>
              <a:t>Example of a single key </a:t>
            </a:r>
            <a:br>
              <a:rPr lang="en-US" dirty="0" smtClean="0"/>
            </a:br>
            <a:r>
              <a:rPr lang="en-US" dirty="0" smtClean="0"/>
              <a:t>with either RID </a:t>
            </a:r>
            <a:br>
              <a:rPr lang="en-US" dirty="0" smtClean="0"/>
            </a:br>
            <a:r>
              <a:rPr lang="en-US" dirty="0" smtClean="0"/>
              <a:t>or Clustered Index Key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478" y="1690688"/>
            <a:ext cx="6723645" cy="4703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514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SARGable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SARGable</a:t>
            </a:r>
            <a:r>
              <a:rPr lang="en-US" dirty="0" smtClean="0"/>
              <a:t> = </a:t>
            </a:r>
            <a:r>
              <a:rPr lang="en-US" u="sng" dirty="0" smtClean="0"/>
              <a:t>S</a:t>
            </a:r>
            <a:r>
              <a:rPr lang="en-US" dirty="0" smtClean="0"/>
              <a:t>earch </a:t>
            </a:r>
            <a:r>
              <a:rPr lang="en-US" u="sng" dirty="0" smtClean="0"/>
              <a:t>Arg</a:t>
            </a:r>
            <a:r>
              <a:rPr lang="en-US" dirty="0" smtClean="0"/>
              <a:t>ument cap</a:t>
            </a:r>
            <a:r>
              <a:rPr lang="en-US" u="sng" dirty="0" smtClean="0"/>
              <a:t>able</a:t>
            </a:r>
            <a:r>
              <a:rPr lang="en-US" dirty="0" smtClean="0"/>
              <a:t> </a:t>
            </a:r>
          </a:p>
          <a:p>
            <a:r>
              <a:rPr lang="en-US" dirty="0" smtClean="0"/>
              <a:t>Bad: </a:t>
            </a:r>
            <a:r>
              <a:rPr lang="en-US" dirty="0" err="1" smtClean="0">
                <a:solidFill>
                  <a:prstClr val="black"/>
                </a:solidFill>
                <a:latin typeface="Consolas" panose="020B0609020204030204" pitchFamily="49" charset="0"/>
              </a:rPr>
              <a:t>LastName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LIKE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</a:rPr>
              <a:t>'%</a:t>
            </a:r>
            <a:r>
              <a:rPr lang="en-US" dirty="0" err="1" smtClean="0">
                <a:solidFill>
                  <a:srgbClr val="FF0000"/>
                </a:solidFill>
                <a:latin typeface="Consolas" panose="020B0609020204030204" pitchFamily="49" charset="0"/>
              </a:rPr>
              <a:t>Hoo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</a:rPr>
              <a:t>%'</a:t>
            </a:r>
          </a:p>
          <a:p>
            <a:r>
              <a:rPr lang="en-US" dirty="0" smtClean="0"/>
              <a:t>Good: </a:t>
            </a:r>
            <a:r>
              <a:rPr lang="en-US" dirty="0" err="1" smtClean="0">
                <a:solidFill>
                  <a:prstClr val="black"/>
                </a:solidFill>
                <a:latin typeface="Consolas" panose="020B0609020204030204" pitchFamily="49" charset="0"/>
              </a:rPr>
              <a:t>LastName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LIKE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</a:rPr>
              <a:t>'</a:t>
            </a:r>
            <a:r>
              <a:rPr lang="en-US" dirty="0" err="1" smtClean="0">
                <a:solidFill>
                  <a:srgbClr val="FF0000"/>
                </a:solidFill>
                <a:latin typeface="Consolas" panose="020B0609020204030204" pitchFamily="49" charset="0"/>
              </a:rPr>
              <a:t>Hoo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</a:rPr>
              <a:t>%'</a:t>
            </a:r>
          </a:p>
          <a:p>
            <a:r>
              <a:rPr lang="en-US" dirty="0" smtClean="0"/>
              <a:t>Bad: </a:t>
            </a:r>
            <a:r>
              <a:rPr lang="en-US" dirty="0" smtClean="0">
                <a:solidFill>
                  <a:srgbClr val="FF00FF"/>
                </a:solidFill>
                <a:latin typeface="Consolas" panose="020B0609020204030204" pitchFamily="49" charset="0"/>
              </a:rPr>
              <a:t>Year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 err="1" smtClean="0">
                <a:solidFill>
                  <a:prstClr val="black"/>
                </a:solidFill>
                <a:latin typeface="Consolas" panose="020B0609020204030204" pitchFamily="49" charset="0"/>
              </a:rPr>
              <a:t>DateAdded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)</a:t>
            </a:r>
            <a:r>
              <a:rPr lang="en-US" dirty="0"/>
              <a:t> = @Year</a:t>
            </a:r>
          </a:p>
          <a:p>
            <a:r>
              <a:rPr lang="en-US" dirty="0"/>
              <a:t>Good: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latin typeface="Consolas" panose="020B0609020204030204" pitchFamily="49" charset="0"/>
              </a:rPr>
              <a:t>DateAdded</a:t>
            </a:r>
            <a:r>
              <a:rPr lang="en-US" dirty="0" smtClean="0"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&gt;=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FF00FF"/>
                </a:solidFill>
                <a:latin typeface="Consolas" panose="020B0609020204030204" pitchFamily="49" charset="0"/>
              </a:rPr>
              <a:t>Cast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 smtClean="0">
                <a:solidFill>
                  <a:srgbClr val="FF00FF"/>
                </a:solidFill>
                <a:latin typeface="Consolas" panose="020B0609020204030204" pitchFamily="49" charset="0"/>
              </a:rPr>
              <a:t>Cast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@Year 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as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VarChar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4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))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+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</a:rPr>
              <a:t>'-1-1'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as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DateTime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)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AND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DateAdded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&lt;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FF00FF"/>
                </a:solidFill>
                <a:latin typeface="Consolas" panose="020B0609020204030204" pitchFamily="49" charset="0"/>
              </a:rPr>
              <a:t>Cast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 smtClean="0">
                <a:solidFill>
                  <a:srgbClr val="FF00FF"/>
                </a:solidFill>
                <a:latin typeface="Consolas" panose="020B0609020204030204" pitchFamily="49" charset="0"/>
              </a:rPr>
              <a:t>Cast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@Year 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+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1 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as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VarChar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4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))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+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</a:rPr>
              <a:t>'-1-1'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as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DateTime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)</a:t>
            </a:r>
          </a:p>
          <a:p>
            <a:r>
              <a:rPr lang="en-US" dirty="0"/>
              <a:t>Bad: </a:t>
            </a:r>
            <a:r>
              <a:rPr lang="en-US" dirty="0" smtClean="0">
                <a:solidFill>
                  <a:srgbClr val="FF00FF"/>
                </a:solidFill>
                <a:latin typeface="Consolas" panose="020B0609020204030204" pitchFamily="49" charset="0"/>
              </a:rPr>
              <a:t>DateDiff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 smtClean="0">
                <a:solidFill>
                  <a:srgbClr val="FF00FF"/>
                </a:solidFill>
                <a:latin typeface="Consolas" panose="020B0609020204030204" pitchFamily="49" charset="0"/>
              </a:rPr>
              <a:t>DAY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,</a:t>
            </a:r>
            <a:r>
              <a:rPr lang="en-US" dirty="0" smtClean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DateAdded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,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FF00FF"/>
                </a:solidFill>
                <a:latin typeface="Consolas" panose="020B0609020204030204" pitchFamily="49" charset="0"/>
              </a:rPr>
              <a:t>GetDate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())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&lt;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7</a:t>
            </a:r>
            <a:endParaRPr lang="en-US" dirty="0"/>
          </a:p>
          <a:p>
            <a:r>
              <a:rPr lang="en-US" dirty="0"/>
              <a:t>Good</a:t>
            </a:r>
            <a:r>
              <a:rPr lang="en-US" dirty="0" smtClean="0"/>
              <a:t>: </a:t>
            </a:r>
            <a:r>
              <a:rPr lang="en-US" dirty="0" err="1" smtClean="0">
                <a:latin typeface="Consolas" panose="020B0609020204030204" pitchFamily="49" charset="0"/>
              </a:rPr>
              <a:t>DateAdded</a:t>
            </a:r>
            <a:r>
              <a:rPr lang="en-US" dirty="0" smtClean="0"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&gt;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solidFill>
                  <a:srgbClr val="FF00FF"/>
                </a:solidFill>
                <a:latin typeface="Consolas" panose="020B0609020204030204" pitchFamily="49" charset="0"/>
              </a:rPr>
              <a:t>DateAdd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 smtClean="0">
                <a:solidFill>
                  <a:srgbClr val="FF00FF"/>
                </a:solidFill>
                <a:latin typeface="Consolas" panose="020B0609020204030204" pitchFamily="49" charset="0"/>
              </a:rPr>
              <a:t>DAY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,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-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7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,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FF00FF"/>
                </a:solidFill>
                <a:latin typeface="Consolas" panose="020B0609020204030204" pitchFamily="49" charset="0"/>
              </a:rPr>
              <a:t>GetDate</a:t>
            </a:r>
            <a:r>
              <a:rPr lang="en-US" dirty="0" smtClean="0">
                <a:solidFill>
                  <a:srgbClr val="808080"/>
                </a:solidFill>
                <a:latin typeface="Consolas" panose="020B0609020204030204" pitchFamily="49" charset="0"/>
              </a:rPr>
              <a:t>())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555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1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4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Execution Plans	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088" y="1339849"/>
            <a:ext cx="11365824" cy="5241925"/>
          </a:xfrm>
        </p:spPr>
      </p:pic>
    </p:spTree>
    <p:extLst>
      <p:ext uri="{BB962C8B-B14F-4D97-AF65-F5344CB8AC3E}">
        <p14:creationId xmlns:p14="http://schemas.microsoft.com/office/powerpoint/2010/main" val="1987478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Execution Plans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 NOT look at the whole plan</a:t>
            </a:r>
          </a:p>
          <a:p>
            <a:r>
              <a:rPr lang="en-US" dirty="0" smtClean="0"/>
              <a:t>SET STATISTICS TIME ON</a:t>
            </a:r>
          </a:p>
          <a:p>
            <a:r>
              <a:rPr lang="en-US" dirty="0" smtClean="0"/>
              <a:t>SET STATISTICS IO ON</a:t>
            </a:r>
          </a:p>
          <a:p>
            <a:r>
              <a:rPr lang="en-US" dirty="0" smtClean="0"/>
              <a:t>Indexes and Heaps are referenced in just three ways</a:t>
            </a:r>
          </a:p>
          <a:p>
            <a:pPr lvl="1"/>
            <a:r>
              <a:rPr lang="en-US" dirty="0" smtClean="0"/>
              <a:t>Scan</a:t>
            </a:r>
          </a:p>
          <a:p>
            <a:pPr lvl="1"/>
            <a:r>
              <a:rPr lang="en-US" dirty="0" smtClean="0"/>
              <a:t>Seek</a:t>
            </a:r>
          </a:p>
          <a:p>
            <a:pPr lvl="1"/>
            <a:r>
              <a:rPr lang="en-US" dirty="0" smtClean="0"/>
              <a:t>Lookup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70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Scan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Read every row in an index or heap</a:t>
            </a:r>
          </a:p>
          <a:p>
            <a:r>
              <a:rPr lang="en-US" dirty="0" smtClean="0"/>
              <a:t>Not always a bad thing</a:t>
            </a:r>
          </a:p>
          <a:p>
            <a:pPr lvl="1"/>
            <a:r>
              <a:rPr lang="en-US" dirty="0" smtClean="0"/>
              <a:t>Using most or all records</a:t>
            </a:r>
          </a:p>
          <a:p>
            <a:r>
              <a:rPr lang="en-US" dirty="0" smtClean="0"/>
              <a:t>Not always a good thing</a:t>
            </a:r>
          </a:p>
          <a:p>
            <a:pPr lvl="1"/>
            <a:r>
              <a:rPr lang="en-US" dirty="0" smtClean="0"/>
              <a:t>Non-</a:t>
            </a:r>
            <a:r>
              <a:rPr lang="en-US" dirty="0" err="1" smtClean="0"/>
              <a:t>SARGable</a:t>
            </a:r>
            <a:r>
              <a:rPr lang="en-US" dirty="0" smtClean="0"/>
              <a:t> arguments used</a:t>
            </a:r>
          </a:p>
          <a:p>
            <a:r>
              <a:rPr lang="en-US" dirty="0" smtClean="0"/>
              <a:t>Lack of a Seek Predicate in an Execution Plan</a:t>
            </a:r>
          </a:p>
          <a:p>
            <a:endParaRPr lang="en-US" dirty="0"/>
          </a:p>
          <a:p>
            <a:r>
              <a:rPr lang="en-US" dirty="0" smtClean="0">
                <a:hlinkClick r:id="rId2"/>
              </a:rPr>
              <a:t>Denny Cherry: Seeks Aren’t Always Better Than Scans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Rob Farley: Scans Are Better Than Seeks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0357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Seek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087100" cy="4351338"/>
          </a:xfrm>
        </p:spPr>
        <p:txBody>
          <a:bodyPr/>
          <a:lstStyle/>
          <a:p>
            <a:r>
              <a:rPr lang="en-US" dirty="0" smtClean="0"/>
              <a:t>Find rows in an index knowing at least part of the first key field</a:t>
            </a:r>
          </a:p>
          <a:p>
            <a:pPr lvl="1"/>
            <a:r>
              <a:rPr lang="en-US" dirty="0" smtClean="0"/>
              <a:t>Heaps don’t have key fields, so you can’t seek.</a:t>
            </a:r>
          </a:p>
          <a:p>
            <a:r>
              <a:rPr lang="en-US" dirty="0" smtClean="0"/>
              <a:t>Typically more efficient</a:t>
            </a:r>
          </a:p>
          <a:p>
            <a:pPr lvl="1"/>
            <a:r>
              <a:rPr lang="en-US" dirty="0" smtClean="0"/>
              <a:t>Executing 1000 seeks can cost more than 1 scan (see links on last slide)</a:t>
            </a:r>
          </a:p>
          <a:p>
            <a:r>
              <a:rPr lang="en-US" dirty="0" smtClean="0"/>
              <a:t>Does not mean it filtered it down much</a:t>
            </a:r>
          </a:p>
          <a:p>
            <a:r>
              <a:rPr lang="en-US" dirty="0" smtClean="0"/>
              <a:t>Does not mean it didn’t scan through the rest of the records</a:t>
            </a:r>
          </a:p>
          <a:p>
            <a:pPr lvl="1"/>
            <a:r>
              <a:rPr lang="en-US" dirty="0" smtClean="0"/>
              <a:t>If there is a Predicate, there is at least one piece not handled by the key field(s)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131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Lookup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nonclustered index was used, but didn’t have all the columns</a:t>
            </a:r>
          </a:p>
          <a:p>
            <a:pPr lvl="1"/>
            <a:r>
              <a:rPr lang="en-US" dirty="0" smtClean="0"/>
              <a:t>RID Lookup on Heaps</a:t>
            </a:r>
          </a:p>
          <a:p>
            <a:pPr lvl="1"/>
            <a:r>
              <a:rPr lang="en-US" dirty="0" smtClean="0"/>
              <a:t>Key Lookup on Clustered Indexes</a:t>
            </a:r>
          </a:p>
          <a:p>
            <a:r>
              <a:rPr lang="en-US" dirty="0" smtClean="0"/>
              <a:t>Can be justified</a:t>
            </a:r>
          </a:p>
          <a:p>
            <a:pPr lvl="1"/>
            <a:r>
              <a:rPr lang="en-US" dirty="0" smtClean="0"/>
              <a:t>Less used query</a:t>
            </a:r>
          </a:p>
          <a:p>
            <a:pPr lvl="1"/>
            <a:r>
              <a:rPr lang="en-US" dirty="0" smtClean="0"/>
              <a:t>Large columns (especially XML, </a:t>
            </a:r>
            <a:r>
              <a:rPr lang="en-US" dirty="0" err="1" smtClean="0"/>
              <a:t>VarChar</a:t>
            </a:r>
            <a:r>
              <a:rPr lang="en-US" dirty="0" smtClean="0"/>
              <a:t>(Max), </a:t>
            </a:r>
            <a:r>
              <a:rPr lang="en-US" dirty="0" err="1" smtClean="0"/>
              <a:t>etc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Large number of columns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387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Covering Index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single index that has every column requested by the statement</a:t>
            </a:r>
          </a:p>
          <a:p>
            <a:r>
              <a:rPr lang="en-US" dirty="0" smtClean="0"/>
              <a:t>A clustered index includes every column</a:t>
            </a:r>
          </a:p>
          <a:p>
            <a:pPr lvl="1"/>
            <a:r>
              <a:rPr lang="en-US" dirty="0" smtClean="0"/>
              <a:t>Always a covering index</a:t>
            </a:r>
          </a:p>
          <a:p>
            <a:r>
              <a:rPr lang="en-US" dirty="0" smtClean="0"/>
              <a:t>A nonclustered index can be by adding included columns</a:t>
            </a:r>
          </a:p>
          <a:p>
            <a:pPr lvl="1"/>
            <a:r>
              <a:rPr lang="en-US" dirty="0" smtClean="0"/>
              <a:t>Updates are more likely to need to update this index</a:t>
            </a:r>
          </a:p>
          <a:p>
            <a:pPr lvl="1"/>
            <a:r>
              <a:rPr lang="en-US" dirty="0" smtClean="0"/>
              <a:t>Index is larger</a:t>
            </a:r>
          </a:p>
          <a:p>
            <a:pPr lvl="2"/>
            <a:r>
              <a:rPr lang="en-US" dirty="0" smtClean="0"/>
              <a:t>Disk </a:t>
            </a:r>
          </a:p>
          <a:p>
            <a:pPr lvl="2"/>
            <a:r>
              <a:rPr lang="en-US" dirty="0" smtClean="0"/>
              <a:t>Backups</a:t>
            </a:r>
          </a:p>
          <a:p>
            <a:pPr lvl="2"/>
            <a:r>
              <a:rPr lang="en-US" dirty="0" smtClean="0"/>
              <a:t>Memory</a:t>
            </a:r>
          </a:p>
        </p:txBody>
      </p:sp>
    </p:spTree>
    <p:extLst>
      <p:ext uri="{BB962C8B-B14F-4D97-AF65-F5344CB8AC3E}">
        <p14:creationId xmlns:p14="http://schemas.microsoft.com/office/powerpoint/2010/main" val="333991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Scan Demo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-- All demos are done on base install of AdventureWorks2008</a:t>
            </a:r>
          </a:p>
          <a:p>
            <a:pPr marL="0" indent="0">
              <a:buNone/>
            </a:pPr>
            <a:r>
              <a:rPr lang="en-US" dirty="0" smtClean="0"/>
              <a:t>--Also, all work on all supported versions of SQL Server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SET </a:t>
            </a:r>
            <a:r>
              <a:rPr lang="en-US" dirty="0"/>
              <a:t>STATISTICS IO ON</a:t>
            </a:r>
          </a:p>
          <a:p>
            <a:pPr marL="0" indent="0">
              <a:buNone/>
            </a:pPr>
            <a:r>
              <a:rPr lang="en-US" dirty="0"/>
              <a:t>SET STATISTICS TIME 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--</a:t>
            </a:r>
            <a:r>
              <a:rPr lang="en-US" dirty="0" err="1"/>
              <a:t>SARGable</a:t>
            </a:r>
            <a:r>
              <a:rPr lang="en-US" dirty="0"/>
              <a:t> Scan and Seek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SELECT </a:t>
            </a:r>
            <a:r>
              <a:rPr lang="en-US" dirty="0" err="1"/>
              <a:t>LastName</a:t>
            </a:r>
            <a:r>
              <a:rPr lang="en-US" dirty="0"/>
              <a:t>, </a:t>
            </a:r>
            <a:r>
              <a:rPr lang="en-US" dirty="0" err="1"/>
              <a:t>FirstName</a:t>
            </a:r>
            <a:r>
              <a:rPr lang="en-US" dirty="0"/>
              <a:t> FROM </a:t>
            </a:r>
            <a:r>
              <a:rPr lang="en-US" dirty="0" err="1"/>
              <a:t>Person.Person</a:t>
            </a:r>
            <a:r>
              <a:rPr lang="en-US" dirty="0"/>
              <a:t> WHERE </a:t>
            </a:r>
            <a:r>
              <a:rPr lang="en-US" dirty="0" err="1"/>
              <a:t>LastName</a:t>
            </a:r>
            <a:r>
              <a:rPr lang="en-US" dirty="0"/>
              <a:t> LIKE '%</a:t>
            </a:r>
            <a:r>
              <a:rPr lang="en-US" dirty="0" err="1"/>
              <a:t>simps</a:t>
            </a:r>
            <a:r>
              <a:rPr lang="en-US" dirty="0"/>
              <a:t>%'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SELECT </a:t>
            </a:r>
            <a:r>
              <a:rPr lang="en-US" dirty="0" err="1"/>
              <a:t>LastName</a:t>
            </a:r>
            <a:r>
              <a:rPr lang="en-US" dirty="0"/>
              <a:t>, </a:t>
            </a:r>
            <a:r>
              <a:rPr lang="en-US" dirty="0" err="1"/>
              <a:t>FirstName</a:t>
            </a:r>
            <a:r>
              <a:rPr lang="en-US" dirty="0"/>
              <a:t> FROM </a:t>
            </a:r>
            <a:r>
              <a:rPr lang="en-US" dirty="0" err="1"/>
              <a:t>Person.Person</a:t>
            </a:r>
            <a:r>
              <a:rPr lang="en-US" dirty="0"/>
              <a:t> WHERE </a:t>
            </a:r>
            <a:r>
              <a:rPr lang="en-US" dirty="0" err="1"/>
              <a:t>LastName</a:t>
            </a:r>
            <a:r>
              <a:rPr lang="en-US" dirty="0"/>
              <a:t> LIKE '</a:t>
            </a:r>
            <a:r>
              <a:rPr lang="en-US" dirty="0" err="1"/>
              <a:t>simps</a:t>
            </a:r>
            <a:r>
              <a:rPr lang="en-US" dirty="0"/>
              <a:t>%'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94014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Seek Demo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SET STATISTICS IO ON</a:t>
            </a:r>
          </a:p>
          <a:p>
            <a:pPr marL="0" indent="0">
              <a:buNone/>
            </a:pPr>
            <a:r>
              <a:rPr lang="en-US" dirty="0"/>
              <a:t>SET STATISTICS TIME 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--Seek examples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--Didn't filter it down much</a:t>
            </a:r>
          </a:p>
          <a:p>
            <a:pPr marL="0" indent="0">
              <a:buNone/>
            </a:pPr>
            <a:r>
              <a:rPr lang="en-US" dirty="0"/>
              <a:t>SELECT </a:t>
            </a:r>
            <a:r>
              <a:rPr lang="en-US" dirty="0" err="1"/>
              <a:t>LastName</a:t>
            </a:r>
            <a:r>
              <a:rPr lang="en-US" dirty="0"/>
              <a:t>, </a:t>
            </a:r>
            <a:r>
              <a:rPr lang="en-US" dirty="0" err="1"/>
              <a:t>FirstName</a:t>
            </a:r>
            <a:r>
              <a:rPr lang="en-US" dirty="0"/>
              <a:t> FROM </a:t>
            </a:r>
            <a:r>
              <a:rPr lang="en-US" dirty="0" err="1"/>
              <a:t>Person.Person</a:t>
            </a:r>
            <a:r>
              <a:rPr lang="en-US" dirty="0"/>
              <a:t> WHERE </a:t>
            </a:r>
            <a:r>
              <a:rPr lang="en-US" dirty="0" err="1"/>
              <a:t>LastName</a:t>
            </a:r>
            <a:r>
              <a:rPr lang="en-US" dirty="0"/>
              <a:t> LIKE '[a-m]%'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--Scanned through the rest of the records</a:t>
            </a:r>
          </a:p>
          <a:p>
            <a:pPr marL="0" indent="0">
              <a:buNone/>
            </a:pPr>
            <a:r>
              <a:rPr lang="en-US" dirty="0"/>
              <a:t>SELECT </a:t>
            </a:r>
            <a:r>
              <a:rPr lang="en-US" dirty="0" err="1"/>
              <a:t>LastName</a:t>
            </a:r>
            <a:r>
              <a:rPr lang="en-US" dirty="0"/>
              <a:t>, </a:t>
            </a:r>
            <a:r>
              <a:rPr lang="en-US" dirty="0" err="1"/>
              <a:t>FirstName</a:t>
            </a:r>
            <a:r>
              <a:rPr lang="en-US" dirty="0"/>
              <a:t> FROM </a:t>
            </a:r>
            <a:r>
              <a:rPr lang="en-US" dirty="0" err="1"/>
              <a:t>Person.Person</a:t>
            </a:r>
            <a:r>
              <a:rPr lang="en-US" dirty="0"/>
              <a:t> WHERE </a:t>
            </a:r>
            <a:r>
              <a:rPr lang="en-US" dirty="0" err="1"/>
              <a:t>LastName</a:t>
            </a:r>
            <a:r>
              <a:rPr lang="en-US" dirty="0"/>
              <a:t> LIKE '[a-m]%' AND </a:t>
            </a:r>
            <a:r>
              <a:rPr lang="en-US" dirty="0" err="1"/>
              <a:t>FirstName</a:t>
            </a:r>
            <a:r>
              <a:rPr lang="en-US" dirty="0"/>
              <a:t> = 'Steve'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2659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Lookup Demo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SET STATISTICS IO ON</a:t>
            </a:r>
          </a:p>
          <a:p>
            <a:pPr marL="0" indent="0">
              <a:buNone/>
            </a:pPr>
            <a:r>
              <a:rPr lang="en-US" dirty="0"/>
              <a:t>SET STATISTICS TIME 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--Lookup Examples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IF  EXISTS (SELECT * FROM </a:t>
            </a:r>
            <a:r>
              <a:rPr lang="en-US" dirty="0" err="1"/>
              <a:t>sys.indexes</a:t>
            </a:r>
            <a:r>
              <a:rPr lang="en-US" dirty="0"/>
              <a:t> WHERE </a:t>
            </a:r>
            <a:r>
              <a:rPr lang="en-US" dirty="0" err="1"/>
              <a:t>object_id</a:t>
            </a:r>
            <a:r>
              <a:rPr lang="en-US" dirty="0"/>
              <a:t> = OBJECT_ID(N'[Person].[Person]') AND name = </a:t>
            </a:r>
            <a:r>
              <a:rPr lang="en-US" dirty="0" err="1"/>
              <a:t>N'IX_Person_LastName_FirstName_MiddleName_INCL</a:t>
            </a:r>
            <a:r>
              <a:rPr lang="en-US" dirty="0"/>
              <a:t>')</a:t>
            </a:r>
          </a:p>
          <a:p>
            <a:pPr marL="0" indent="0">
              <a:buNone/>
            </a:pPr>
            <a:r>
              <a:rPr lang="en-US" dirty="0"/>
              <a:t>DROP INDEX [</a:t>
            </a:r>
            <a:r>
              <a:rPr lang="en-US" dirty="0" err="1"/>
              <a:t>IX_Person_LastName_FirstName_MiddleName_INCL</a:t>
            </a:r>
            <a:r>
              <a:rPr lang="en-US" dirty="0"/>
              <a:t>] ON [Person].[Person]</a:t>
            </a:r>
          </a:p>
          <a:p>
            <a:pPr marL="0" indent="0">
              <a:buNone/>
            </a:pPr>
            <a:r>
              <a:rPr lang="en-US" dirty="0"/>
              <a:t>GO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--Able to do the same seek, but had to do a Lookup to get the </a:t>
            </a:r>
            <a:r>
              <a:rPr lang="en-US" dirty="0" err="1"/>
              <a:t>EmailPromotion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SELECT </a:t>
            </a:r>
            <a:r>
              <a:rPr lang="en-US" dirty="0" err="1"/>
              <a:t>LastName</a:t>
            </a:r>
            <a:r>
              <a:rPr lang="en-US" dirty="0"/>
              <a:t>, </a:t>
            </a:r>
            <a:r>
              <a:rPr lang="en-US" dirty="0" err="1"/>
              <a:t>FirstName</a:t>
            </a:r>
            <a:r>
              <a:rPr lang="en-US" dirty="0"/>
              <a:t>, </a:t>
            </a:r>
            <a:r>
              <a:rPr lang="en-US" dirty="0" err="1"/>
              <a:t>EmailPromotion</a:t>
            </a:r>
            <a:r>
              <a:rPr lang="en-US" dirty="0"/>
              <a:t> FROM </a:t>
            </a:r>
            <a:r>
              <a:rPr lang="en-US" dirty="0" err="1"/>
              <a:t>Person.Person</a:t>
            </a:r>
            <a:r>
              <a:rPr lang="en-US" dirty="0"/>
              <a:t> WHERE </a:t>
            </a:r>
            <a:r>
              <a:rPr lang="en-US" dirty="0" err="1"/>
              <a:t>LastName</a:t>
            </a:r>
            <a:r>
              <a:rPr lang="en-US" dirty="0"/>
              <a:t> LIKE '[a-m]%' AND </a:t>
            </a:r>
            <a:r>
              <a:rPr lang="en-US" dirty="0" err="1"/>
              <a:t>FirstName</a:t>
            </a:r>
            <a:r>
              <a:rPr lang="en-US" dirty="0"/>
              <a:t> = 'Steve'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8631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Covering Index Demo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/>
              <a:t>--Covering Index Example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CREATE INDEX </a:t>
            </a:r>
            <a:r>
              <a:rPr lang="en-US" dirty="0" err="1"/>
              <a:t>IX_Person_LastName_FirstName_MiddleName_INCL</a:t>
            </a:r>
            <a:r>
              <a:rPr lang="en-US" dirty="0"/>
              <a:t> ON </a:t>
            </a:r>
            <a:r>
              <a:rPr lang="en-US" dirty="0" err="1"/>
              <a:t>Person.Person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(</a:t>
            </a:r>
          </a:p>
          <a:p>
            <a:pPr marL="0" indent="0">
              <a:buNone/>
            </a:pPr>
            <a:r>
              <a:rPr lang="en-US" dirty="0" err="1"/>
              <a:t>LastName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, </a:t>
            </a:r>
            <a:r>
              <a:rPr lang="en-US" dirty="0" err="1"/>
              <a:t>FirstName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, </a:t>
            </a:r>
            <a:r>
              <a:rPr lang="en-US" dirty="0" err="1"/>
              <a:t>MiddleName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/>
              <a:t>INCLUDE </a:t>
            </a:r>
          </a:p>
          <a:p>
            <a:pPr marL="0" indent="0">
              <a:buNone/>
            </a:pPr>
            <a:r>
              <a:rPr lang="en-US" dirty="0"/>
              <a:t>(</a:t>
            </a:r>
          </a:p>
          <a:p>
            <a:pPr marL="0" indent="0">
              <a:buNone/>
            </a:pPr>
            <a:r>
              <a:rPr lang="en-US" dirty="0" err="1"/>
              <a:t>EmailPromotion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--Same select statement we used last time</a:t>
            </a:r>
          </a:p>
          <a:p>
            <a:pPr marL="0" indent="0">
              <a:buNone/>
            </a:pPr>
            <a:r>
              <a:rPr lang="en-US" dirty="0"/>
              <a:t>SELECT </a:t>
            </a:r>
            <a:r>
              <a:rPr lang="en-US" dirty="0" err="1"/>
              <a:t>LastName</a:t>
            </a:r>
            <a:r>
              <a:rPr lang="en-US" dirty="0"/>
              <a:t>, </a:t>
            </a:r>
            <a:r>
              <a:rPr lang="en-US" dirty="0" err="1"/>
              <a:t>FirstName</a:t>
            </a:r>
            <a:r>
              <a:rPr lang="en-US" dirty="0"/>
              <a:t>, </a:t>
            </a:r>
            <a:r>
              <a:rPr lang="en-US" dirty="0" err="1"/>
              <a:t>EmailPromotion</a:t>
            </a:r>
            <a:r>
              <a:rPr lang="en-US" dirty="0"/>
              <a:t> FROM </a:t>
            </a:r>
            <a:r>
              <a:rPr lang="en-US" dirty="0" err="1"/>
              <a:t>Person.Person</a:t>
            </a:r>
            <a:r>
              <a:rPr lang="en-US" dirty="0"/>
              <a:t> WHERE </a:t>
            </a:r>
            <a:r>
              <a:rPr lang="en-US" dirty="0" err="1"/>
              <a:t>LastName</a:t>
            </a:r>
            <a:r>
              <a:rPr lang="en-US" dirty="0"/>
              <a:t> LIKE '[a-m]%' AND </a:t>
            </a:r>
            <a:r>
              <a:rPr lang="en-US" dirty="0" err="1"/>
              <a:t>FirstName</a:t>
            </a:r>
            <a:r>
              <a:rPr lang="en-US" dirty="0"/>
              <a:t> = 'Steve'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4987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Filtered Index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 a WHERE clause to an index declaration</a:t>
            </a:r>
          </a:p>
          <a:p>
            <a:r>
              <a:rPr lang="en-US" dirty="0" smtClean="0"/>
              <a:t>Must match the WHERE clause in a query</a:t>
            </a:r>
          </a:p>
          <a:p>
            <a:r>
              <a:rPr lang="en-US" dirty="0" smtClean="0"/>
              <a:t>Index on Orders WHERE status is “open”</a:t>
            </a:r>
          </a:p>
          <a:p>
            <a:pPr lvl="1"/>
            <a:r>
              <a:rPr lang="en-US" dirty="0" smtClean="0"/>
              <a:t>Will probably be less than 1% of the results</a:t>
            </a:r>
          </a:p>
          <a:p>
            <a:r>
              <a:rPr lang="en-US" dirty="0" smtClean="0"/>
              <a:t>Index on Items WHERE </a:t>
            </a:r>
            <a:r>
              <a:rPr lang="en-US" dirty="0" err="1" smtClean="0"/>
              <a:t>QtyInStock</a:t>
            </a:r>
            <a:r>
              <a:rPr lang="en-US" dirty="0" smtClean="0"/>
              <a:t> &gt; 0</a:t>
            </a:r>
          </a:p>
          <a:p>
            <a:r>
              <a:rPr lang="en-US" dirty="0" smtClean="0"/>
              <a:t>Filtering by a common value that greatly reduces the number of rows</a:t>
            </a:r>
            <a:endParaRPr lang="en-US" dirty="0"/>
          </a:p>
          <a:p>
            <a:r>
              <a:rPr lang="en-US" dirty="0" smtClean="0"/>
              <a:t>Must be filtered by static values</a:t>
            </a:r>
          </a:p>
          <a:p>
            <a:pPr lvl="1"/>
            <a:r>
              <a:rPr lang="en-US" dirty="0" smtClean="0"/>
              <a:t>Can’t do WHERE </a:t>
            </a:r>
            <a:r>
              <a:rPr lang="en-US" dirty="0" err="1" smtClean="0"/>
              <a:t>DateAdded</a:t>
            </a:r>
            <a:r>
              <a:rPr lang="en-US" dirty="0" smtClean="0"/>
              <a:t> &gt; </a:t>
            </a:r>
            <a:r>
              <a:rPr lang="en-US" dirty="0" err="1" smtClean="0"/>
              <a:t>DateAdd</a:t>
            </a:r>
            <a:r>
              <a:rPr lang="en-US" dirty="0" smtClean="0"/>
              <a:t>(DAY, -7, GetDate())</a:t>
            </a:r>
          </a:p>
        </p:txBody>
      </p:sp>
    </p:spTree>
    <p:extLst>
      <p:ext uri="{BB962C8B-B14F-4D97-AF65-F5344CB8AC3E}">
        <p14:creationId xmlns:p14="http://schemas.microsoft.com/office/powerpoint/2010/main" val="19660031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Indexed Views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Require certain settings to be enabled by all connections editing data</a:t>
            </a:r>
          </a:p>
          <a:p>
            <a:r>
              <a:rPr lang="en-US" dirty="0" smtClean="0"/>
              <a:t>Changes to all tables involved can update the </a:t>
            </a:r>
            <a:r>
              <a:rPr lang="en-US" dirty="0" smtClean="0"/>
              <a:t>view</a:t>
            </a:r>
            <a:endParaRPr lang="en-US" dirty="0" smtClean="0"/>
          </a:p>
          <a:p>
            <a:pPr lvl="1"/>
            <a:r>
              <a:rPr lang="en-US" dirty="0" smtClean="0"/>
              <a:t>Gets to be expensive</a:t>
            </a:r>
          </a:p>
          <a:p>
            <a:r>
              <a:rPr lang="en-US" dirty="0" smtClean="0"/>
              <a:t>Requires SCHEMABINDING on the view</a:t>
            </a:r>
          </a:p>
          <a:p>
            <a:r>
              <a:rPr lang="en-US" dirty="0" smtClean="0"/>
              <a:t>They have their place</a:t>
            </a:r>
          </a:p>
          <a:p>
            <a:pPr lvl="1"/>
            <a:r>
              <a:rPr lang="en-US" dirty="0" smtClean="0"/>
              <a:t>Few updates compared to reads</a:t>
            </a:r>
          </a:p>
          <a:p>
            <a:pPr lvl="2"/>
            <a:r>
              <a:rPr lang="en-US" dirty="0" smtClean="0"/>
              <a:t>Or updates done in a specific window where you can drop the index and recreate it later</a:t>
            </a:r>
          </a:p>
          <a:p>
            <a:pPr lvl="1"/>
            <a:r>
              <a:rPr lang="en-US" dirty="0" smtClean="0"/>
              <a:t>Joining the tables takes a lot of resources</a:t>
            </a:r>
          </a:p>
          <a:p>
            <a:pPr lvl="1"/>
            <a:r>
              <a:rPr lang="en-US" dirty="0" smtClean="0"/>
              <a:t>Can be used for </a:t>
            </a:r>
            <a:r>
              <a:rPr lang="en-US" dirty="0" smtClean="0"/>
              <a:t>aggregations</a:t>
            </a:r>
          </a:p>
          <a:p>
            <a:r>
              <a:rPr lang="en-US" dirty="0" smtClean="0"/>
              <a:t>Kendra Little wrote </a:t>
            </a:r>
            <a:r>
              <a:rPr lang="en-US" dirty="0" smtClean="0">
                <a:hlinkClick r:id="rId2"/>
              </a:rPr>
              <a:t>What You Can and Can’t Do With Indexed Views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879240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Index Costs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Clustered – insignificant differences to heap</a:t>
            </a:r>
          </a:p>
          <a:p>
            <a:r>
              <a:rPr lang="en-US" dirty="0" smtClean="0"/>
              <a:t>Nonclustered</a:t>
            </a:r>
          </a:p>
          <a:p>
            <a:pPr lvl="1"/>
            <a:r>
              <a:rPr lang="en-US" dirty="0"/>
              <a:t>Data Modification Overhead</a:t>
            </a:r>
          </a:p>
          <a:p>
            <a:pPr lvl="1"/>
            <a:r>
              <a:rPr lang="en-US" dirty="0" smtClean="0"/>
              <a:t>Disk Space</a:t>
            </a:r>
          </a:p>
          <a:p>
            <a:pPr lvl="1"/>
            <a:r>
              <a:rPr lang="en-US" dirty="0" smtClean="0"/>
              <a:t>Backups Time and Size</a:t>
            </a:r>
            <a:endParaRPr lang="en-US" dirty="0" smtClean="0"/>
          </a:p>
          <a:p>
            <a:pPr lvl="1"/>
            <a:r>
              <a:rPr lang="en-US" dirty="0" smtClean="0"/>
              <a:t>Memory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45130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Memory Costs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SQL Server reads and writes data in memory</a:t>
            </a:r>
          </a:p>
          <a:p>
            <a:r>
              <a:rPr lang="en-US" dirty="0" smtClean="0"/>
              <a:t>Writes ensure the page is in memory then updates it there</a:t>
            </a:r>
          </a:p>
          <a:p>
            <a:r>
              <a:rPr lang="en-US" dirty="0" smtClean="0"/>
              <a:t>Reads ensure the page is in memory then uses it from there</a:t>
            </a:r>
          </a:p>
          <a:p>
            <a:r>
              <a:rPr lang="en-US" dirty="0" smtClean="0"/>
              <a:t>SQL keeps data in memory as long as possible</a:t>
            </a:r>
          </a:p>
          <a:p>
            <a:pPr lvl="1"/>
            <a:r>
              <a:rPr lang="en-US" dirty="0" smtClean="0"/>
              <a:t>Page Life Expectancy shows how long it’s expected to hang around</a:t>
            </a:r>
          </a:p>
          <a:p>
            <a:pPr lvl="1"/>
            <a:r>
              <a:rPr lang="en-US" dirty="0" smtClean="0"/>
              <a:t>This reduces load on disk</a:t>
            </a:r>
          </a:p>
          <a:p>
            <a:pPr lvl="1"/>
            <a:r>
              <a:rPr lang="en-US" dirty="0" smtClean="0"/>
              <a:t>Less trips to disk mean better performance, even flash disks are slower</a:t>
            </a:r>
          </a:p>
          <a:p>
            <a:r>
              <a:rPr lang="en-US" dirty="0" smtClean="0"/>
              <a:t>What is competing for your memory?</a:t>
            </a:r>
          </a:p>
          <a:p>
            <a:r>
              <a:rPr lang="en-US" dirty="0">
                <a:hlinkClick r:id="rId2"/>
              </a:rPr>
              <a:t>Cleaning Up the Buffer Pool to Increase PLE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4389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Index Cleanup – Unused Indexes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Sys.dm_db_index_usage_stats</a:t>
            </a:r>
          </a:p>
          <a:p>
            <a:r>
              <a:rPr lang="en-US" dirty="0" smtClean="0"/>
              <a:t>Make sure you trend over time</a:t>
            </a:r>
          </a:p>
          <a:p>
            <a:pPr lvl="1"/>
            <a:r>
              <a:rPr lang="en-US" dirty="0" smtClean="0"/>
              <a:t>Quarterly or annual reports</a:t>
            </a:r>
          </a:p>
          <a:p>
            <a:pPr lvl="1"/>
            <a:r>
              <a:rPr lang="en-US" dirty="0" smtClean="0"/>
              <a:t>DMV is reset on restart and can be reset on index maintenance</a:t>
            </a:r>
          </a:p>
          <a:p>
            <a:r>
              <a:rPr lang="en-US" dirty="0">
                <a:hlinkClick r:id="rId2"/>
              </a:rPr>
              <a:t>Indexes – Unused and Duplicates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84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Index Cleanup – Duplicate Indexes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Same first one or two key fields are typically considered duplicate</a:t>
            </a:r>
            <a:endParaRPr lang="en-US" dirty="0"/>
          </a:p>
          <a:p>
            <a:r>
              <a:rPr lang="en-US" dirty="0" smtClean="0"/>
              <a:t>More costly than unused indexes</a:t>
            </a:r>
          </a:p>
          <a:p>
            <a:r>
              <a:rPr lang="en-US" dirty="0" smtClean="0"/>
              <a:t>Can typically be combined</a:t>
            </a:r>
          </a:p>
          <a:p>
            <a:pPr lvl="1"/>
            <a:r>
              <a:rPr lang="en-US" dirty="0" smtClean="0"/>
              <a:t>More efficient even if new index is larger than any prior index</a:t>
            </a:r>
            <a:endParaRPr lang="en-US" dirty="0"/>
          </a:p>
          <a:p>
            <a:r>
              <a:rPr lang="en-US" dirty="0">
                <a:hlinkClick r:id="rId2"/>
              </a:rPr>
              <a:t>Indexes – Unused and Duplicates</a:t>
            </a: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22671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Duplicate Indexes Demo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49990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 smtClean="0"/>
              <a:t>--Works best when run in prod, but it takes about 30 seconds of CPU to run in a descent environment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 smtClean="0"/>
              <a:t>SELECT </a:t>
            </a:r>
            <a:r>
              <a:rPr lang="en-US" dirty="0" err="1"/>
              <a:t>Cached_MB</a:t>
            </a:r>
            <a:r>
              <a:rPr lang="en-US" dirty="0"/>
              <a:t> = Cast(</a:t>
            </a:r>
            <a:r>
              <a:rPr lang="en-US" dirty="0" err="1"/>
              <a:t>x.cached_MB</a:t>
            </a:r>
            <a:r>
              <a:rPr lang="en-US" dirty="0"/>
              <a:t> as DEC(20,1))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, </a:t>
            </a:r>
            <a:r>
              <a:rPr lang="en-US" dirty="0" err="1"/>
              <a:t>ObjName</a:t>
            </a:r>
            <a:r>
              <a:rPr lang="en-US" dirty="0"/>
              <a:t> = x.name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, </a:t>
            </a:r>
            <a:r>
              <a:rPr lang="en-US" dirty="0" err="1"/>
              <a:t>x.index_id</a:t>
            </a:r>
            <a:endParaRPr lang="en-US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, </a:t>
            </a:r>
            <a:r>
              <a:rPr lang="en-US" dirty="0" err="1"/>
              <a:t>x.index_name</a:t>
            </a:r>
            <a:endParaRPr lang="en-US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, </a:t>
            </a:r>
            <a:r>
              <a:rPr lang="en-US" dirty="0" err="1"/>
              <a:t>Pct_Of_Total_Cache</a:t>
            </a:r>
            <a:r>
              <a:rPr lang="en-US" dirty="0"/>
              <a:t> = cast((</a:t>
            </a:r>
            <a:r>
              <a:rPr lang="en-US" dirty="0" err="1"/>
              <a:t>x.cached_mb</a:t>
            </a:r>
            <a:r>
              <a:rPr lang="en-US" dirty="0"/>
              <a:t> * 100) / cast(SUM(</a:t>
            </a:r>
            <a:r>
              <a:rPr lang="en-US" dirty="0" err="1"/>
              <a:t>x.cached_mb</a:t>
            </a:r>
            <a:r>
              <a:rPr lang="en-US" dirty="0"/>
              <a:t>) over () as DEC(20,4)) as DEC(4,2))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, </a:t>
            </a:r>
            <a:r>
              <a:rPr lang="en-US" dirty="0" err="1"/>
              <a:t>Pct_Of_Object_In_Cache</a:t>
            </a:r>
            <a:r>
              <a:rPr lang="en-US" dirty="0"/>
              <a:t> = cast((</a:t>
            </a:r>
            <a:r>
              <a:rPr lang="en-US" dirty="0" err="1"/>
              <a:t>x.cached_mb</a:t>
            </a:r>
            <a:r>
              <a:rPr lang="en-US" dirty="0"/>
              <a:t> * 100) / cast(NULLIF(size.Used_MB,0)  as DEC(30,4)) as DEC(10,2))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, </a:t>
            </a:r>
            <a:r>
              <a:rPr lang="en-US" dirty="0" err="1"/>
              <a:t>Object_Size_MB</a:t>
            </a:r>
            <a:r>
              <a:rPr lang="en-US" dirty="0"/>
              <a:t> = </a:t>
            </a:r>
            <a:r>
              <a:rPr lang="en-US" dirty="0" err="1"/>
              <a:t>size.Used_MB</a:t>
            </a:r>
            <a:endParaRPr lang="en-US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, </a:t>
            </a:r>
            <a:r>
              <a:rPr lang="en-US" dirty="0" err="1"/>
              <a:t>Object_InRow_Size_MB</a:t>
            </a:r>
            <a:r>
              <a:rPr lang="en-US" dirty="0"/>
              <a:t> = </a:t>
            </a:r>
            <a:r>
              <a:rPr lang="en-US" dirty="0" err="1"/>
              <a:t>size.Used_InRow_MB</a:t>
            </a:r>
            <a:endParaRPr lang="en-US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, </a:t>
            </a:r>
            <a:r>
              <a:rPr lang="en-US" dirty="0" err="1"/>
              <a:t>Object_LOB_Size_MB</a:t>
            </a:r>
            <a:r>
              <a:rPr lang="en-US" dirty="0"/>
              <a:t> = </a:t>
            </a:r>
            <a:r>
              <a:rPr lang="en-US" dirty="0" err="1"/>
              <a:t>size.Used_LOB_MB</a:t>
            </a:r>
            <a:endParaRPr lang="en-US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, </a:t>
            </a:r>
            <a:r>
              <a:rPr lang="en-US" dirty="0" err="1"/>
              <a:t>free_space_mb</a:t>
            </a:r>
            <a:endParaRPr lang="en-US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, </a:t>
            </a:r>
            <a:r>
              <a:rPr lang="en-US" dirty="0" err="1"/>
              <a:t>dirty_pages_mb</a:t>
            </a:r>
            <a:endParaRPr lang="en-US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FROM (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SELECT count(1)/128.0 AS </a:t>
            </a:r>
            <a:r>
              <a:rPr lang="en-US" dirty="0" err="1"/>
              <a:t>cached_MB</a:t>
            </a:r>
            <a:r>
              <a:rPr lang="en-US" dirty="0"/>
              <a:t>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, name = OBJECT_SCHEMA_NAME(</a:t>
            </a:r>
            <a:r>
              <a:rPr lang="en-US" dirty="0" err="1"/>
              <a:t>p.object_id</a:t>
            </a:r>
            <a:r>
              <a:rPr lang="en-US" dirty="0"/>
              <a:t>) + '.' + </a:t>
            </a:r>
            <a:r>
              <a:rPr lang="en-US" dirty="0" err="1"/>
              <a:t>object_name</a:t>
            </a:r>
            <a:r>
              <a:rPr lang="en-US" dirty="0"/>
              <a:t>(</a:t>
            </a:r>
            <a:r>
              <a:rPr lang="en-US" dirty="0" err="1"/>
              <a:t>p.object_id</a:t>
            </a:r>
            <a:r>
              <a:rPr lang="en-US" dirty="0"/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, </a:t>
            </a:r>
            <a:r>
              <a:rPr lang="en-US" dirty="0" err="1"/>
              <a:t>p.object_id</a:t>
            </a:r>
            <a:endParaRPr lang="en-US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, </a:t>
            </a:r>
            <a:r>
              <a:rPr lang="en-US" dirty="0" err="1"/>
              <a:t>p.index_id</a:t>
            </a:r>
            <a:r>
              <a:rPr lang="en-US" dirty="0"/>
              <a:t>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, </a:t>
            </a:r>
            <a:r>
              <a:rPr lang="en-US" dirty="0" err="1"/>
              <a:t>index_name</a:t>
            </a:r>
            <a:r>
              <a:rPr lang="en-US" dirty="0"/>
              <a:t> = i.name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, </a:t>
            </a:r>
            <a:r>
              <a:rPr lang="en-US" dirty="0" err="1"/>
              <a:t>free_space_mb</a:t>
            </a:r>
            <a:r>
              <a:rPr lang="en-US" dirty="0"/>
              <a:t> = CAST(SUM(</a:t>
            </a:r>
            <a:r>
              <a:rPr lang="en-US" dirty="0" err="1"/>
              <a:t>bd.free_space_in_bytes</a:t>
            </a:r>
            <a:r>
              <a:rPr lang="en-US" dirty="0"/>
              <a:t>)/1024/1024.0 as DEC(20,1))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, </a:t>
            </a:r>
            <a:r>
              <a:rPr lang="en-US" dirty="0" err="1"/>
              <a:t>dirty_pages_mb</a:t>
            </a:r>
            <a:r>
              <a:rPr lang="en-US" dirty="0"/>
              <a:t> = CAST(SUM(cast(</a:t>
            </a:r>
            <a:r>
              <a:rPr lang="en-US" dirty="0" err="1"/>
              <a:t>is_modified</a:t>
            </a:r>
            <a:r>
              <a:rPr lang="en-US" dirty="0"/>
              <a:t> as </a:t>
            </a:r>
            <a:r>
              <a:rPr lang="en-US" dirty="0" err="1"/>
              <a:t>Int</a:t>
            </a:r>
            <a:r>
              <a:rPr lang="en-US" dirty="0"/>
              <a:t>))/128.0 as DEC(20,1))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FROM </a:t>
            </a:r>
            <a:r>
              <a:rPr lang="en-US" dirty="0" err="1"/>
              <a:t>sys.dm_os_buffer_descriptors</a:t>
            </a:r>
            <a:r>
              <a:rPr lang="en-US" dirty="0"/>
              <a:t> AS </a:t>
            </a:r>
            <a:r>
              <a:rPr lang="en-US" dirty="0" err="1"/>
              <a:t>bd</a:t>
            </a:r>
            <a:r>
              <a:rPr lang="en-US" dirty="0"/>
              <a:t> with (NOLOCK)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INNER JOIN </a:t>
            </a:r>
            <a:r>
              <a:rPr lang="en-US" dirty="0" err="1"/>
              <a:t>sys.allocation_units</a:t>
            </a:r>
            <a:r>
              <a:rPr lang="en-US" dirty="0"/>
              <a:t> AS au with (NOLOCK) ON </a:t>
            </a:r>
            <a:r>
              <a:rPr lang="en-US" dirty="0" err="1"/>
              <a:t>bd.allocation_unit_id</a:t>
            </a:r>
            <a:r>
              <a:rPr lang="en-US" dirty="0"/>
              <a:t> = </a:t>
            </a:r>
            <a:r>
              <a:rPr lang="en-US" dirty="0" err="1"/>
              <a:t>au.allocation_unit_id</a:t>
            </a:r>
            <a:endParaRPr lang="en-US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INNER JOIN </a:t>
            </a:r>
            <a:r>
              <a:rPr lang="en-US" dirty="0" err="1"/>
              <a:t>sys.partitions</a:t>
            </a:r>
            <a:r>
              <a:rPr lang="en-US" dirty="0"/>
              <a:t> AS p with (NOLOCK) ON (</a:t>
            </a:r>
            <a:r>
              <a:rPr lang="en-US" dirty="0" err="1"/>
              <a:t>au.container_id</a:t>
            </a:r>
            <a:r>
              <a:rPr lang="en-US" dirty="0"/>
              <a:t> = </a:t>
            </a:r>
            <a:r>
              <a:rPr lang="en-US" dirty="0" err="1"/>
              <a:t>p.hobt_id</a:t>
            </a:r>
            <a:r>
              <a:rPr lang="en-US" dirty="0"/>
              <a:t> AND </a:t>
            </a:r>
            <a:r>
              <a:rPr lang="en-US" dirty="0" err="1"/>
              <a:t>au.type</a:t>
            </a:r>
            <a:r>
              <a:rPr lang="en-US" dirty="0"/>
              <a:t> IN (1,3))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OR (</a:t>
            </a:r>
            <a:r>
              <a:rPr lang="en-US" dirty="0" err="1"/>
              <a:t>au.container_id</a:t>
            </a:r>
            <a:r>
              <a:rPr lang="en-US" dirty="0"/>
              <a:t> = </a:t>
            </a:r>
            <a:r>
              <a:rPr lang="en-US" dirty="0" err="1"/>
              <a:t>p.partition_id</a:t>
            </a:r>
            <a:r>
              <a:rPr lang="en-US" dirty="0"/>
              <a:t> AND </a:t>
            </a:r>
            <a:r>
              <a:rPr lang="en-US" dirty="0" err="1"/>
              <a:t>au.type</a:t>
            </a:r>
            <a:r>
              <a:rPr lang="en-US" dirty="0"/>
              <a:t> = 2)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INNER JOIN </a:t>
            </a:r>
            <a:r>
              <a:rPr lang="en-US" dirty="0" err="1"/>
              <a:t>sys.indexes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ON </a:t>
            </a:r>
            <a:r>
              <a:rPr lang="en-US" dirty="0" err="1"/>
              <a:t>p.object_id</a:t>
            </a:r>
            <a:r>
              <a:rPr lang="en-US" dirty="0"/>
              <a:t> = </a:t>
            </a:r>
            <a:r>
              <a:rPr lang="en-US" dirty="0" err="1"/>
              <a:t>i.object_id</a:t>
            </a:r>
            <a:r>
              <a:rPr lang="en-US" dirty="0"/>
              <a:t> AND </a:t>
            </a:r>
            <a:r>
              <a:rPr lang="en-US" dirty="0" err="1"/>
              <a:t>p.index_id</a:t>
            </a:r>
            <a:r>
              <a:rPr lang="en-US" dirty="0"/>
              <a:t> = </a:t>
            </a:r>
            <a:r>
              <a:rPr lang="en-US" dirty="0" err="1"/>
              <a:t>i.index_id</a:t>
            </a:r>
            <a:endParaRPr lang="en-US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WHERE </a:t>
            </a:r>
            <a:r>
              <a:rPr lang="en-US" dirty="0" err="1"/>
              <a:t>database_id</a:t>
            </a:r>
            <a:r>
              <a:rPr lang="en-US" dirty="0"/>
              <a:t> = </a:t>
            </a:r>
            <a:r>
              <a:rPr lang="en-US" dirty="0" err="1"/>
              <a:t>db_id</a:t>
            </a:r>
            <a:r>
              <a:rPr lang="en-US" dirty="0"/>
              <a:t>()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GROUP BY </a:t>
            </a:r>
            <a:r>
              <a:rPr lang="en-US" dirty="0" err="1"/>
              <a:t>p.object_id</a:t>
            </a:r>
            <a:r>
              <a:rPr lang="en-US" dirty="0"/>
              <a:t>, </a:t>
            </a:r>
            <a:r>
              <a:rPr lang="en-US" dirty="0" err="1"/>
              <a:t>p.index_id</a:t>
            </a:r>
            <a:r>
              <a:rPr lang="en-US" dirty="0"/>
              <a:t>, i.name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--HAVING Count(1) &gt; 128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) x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INNER JOIN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(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SELECT </a:t>
            </a:r>
            <a:r>
              <a:rPr lang="en-US" dirty="0" err="1"/>
              <a:t>PS.object_id</a:t>
            </a:r>
            <a:endParaRPr lang="en-US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, </a:t>
            </a:r>
            <a:r>
              <a:rPr lang="en-US" dirty="0" err="1"/>
              <a:t>PS.index_id</a:t>
            </a:r>
            <a:endParaRPr lang="en-US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, </a:t>
            </a:r>
            <a:r>
              <a:rPr lang="en-US" dirty="0" err="1"/>
              <a:t>Used_MB</a:t>
            </a:r>
            <a:r>
              <a:rPr lang="en-US" dirty="0"/>
              <a:t> = Cast(SUM(</a:t>
            </a:r>
            <a:r>
              <a:rPr lang="en-US" dirty="0" err="1"/>
              <a:t>PS.used_page_count</a:t>
            </a:r>
            <a:r>
              <a:rPr lang="en-US" dirty="0"/>
              <a:t>) / 128.0 as DEC(20,2))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, </a:t>
            </a:r>
            <a:r>
              <a:rPr lang="en-US" dirty="0" err="1"/>
              <a:t>Used_InRow_MB</a:t>
            </a:r>
            <a:r>
              <a:rPr lang="en-US" dirty="0"/>
              <a:t> = Cast(SUM(</a:t>
            </a:r>
            <a:r>
              <a:rPr lang="en-US" dirty="0" err="1"/>
              <a:t>PS.in_row_used_page_count</a:t>
            </a:r>
            <a:r>
              <a:rPr lang="en-US" dirty="0"/>
              <a:t>) / 128.0 as DEC(20,2))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, </a:t>
            </a:r>
            <a:r>
              <a:rPr lang="en-US" dirty="0" err="1"/>
              <a:t>Used_LOB_MB</a:t>
            </a:r>
            <a:r>
              <a:rPr lang="en-US" dirty="0"/>
              <a:t> = Cast(SUM(</a:t>
            </a:r>
            <a:r>
              <a:rPr lang="en-US" dirty="0" err="1"/>
              <a:t>PS.lob_used_page_count</a:t>
            </a:r>
            <a:r>
              <a:rPr lang="en-US" dirty="0"/>
              <a:t>) / 128.0 as DEC(20,2))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FROM </a:t>
            </a:r>
            <a:r>
              <a:rPr lang="en-US" dirty="0" err="1"/>
              <a:t>sys.dm_db_partition_stats</a:t>
            </a:r>
            <a:r>
              <a:rPr lang="en-US" dirty="0"/>
              <a:t> PS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GROUP BY </a:t>
            </a:r>
            <a:r>
              <a:rPr lang="en-US" dirty="0" err="1"/>
              <a:t>PS.Object_ID</a:t>
            </a:r>
            <a:r>
              <a:rPr lang="en-US" dirty="0"/>
              <a:t>, </a:t>
            </a:r>
            <a:r>
              <a:rPr lang="en-US" dirty="0" err="1"/>
              <a:t>PS.Index_ID</a:t>
            </a:r>
            <a:endParaRPr lang="en-US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) size ON </a:t>
            </a:r>
            <a:r>
              <a:rPr lang="en-US" dirty="0" err="1"/>
              <a:t>x.object_id</a:t>
            </a:r>
            <a:r>
              <a:rPr lang="en-US" dirty="0"/>
              <a:t> = </a:t>
            </a:r>
            <a:r>
              <a:rPr lang="en-US" dirty="0" err="1"/>
              <a:t>size.object_id</a:t>
            </a:r>
            <a:r>
              <a:rPr lang="en-US" dirty="0"/>
              <a:t> AND </a:t>
            </a:r>
            <a:r>
              <a:rPr lang="en-US" dirty="0" err="1"/>
              <a:t>x.index_id</a:t>
            </a:r>
            <a:r>
              <a:rPr lang="en-US" dirty="0"/>
              <a:t> = </a:t>
            </a:r>
            <a:r>
              <a:rPr lang="en-US" dirty="0" err="1"/>
              <a:t>size.index_id</a:t>
            </a:r>
            <a:endParaRPr lang="en-US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ORDER BY 5 DESC, 1 DESC;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9399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Data Compression – At a Glance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Enterprise-Only feature</a:t>
            </a:r>
          </a:p>
          <a:p>
            <a:r>
              <a:rPr lang="en-US" dirty="0" smtClean="0"/>
              <a:t>Row and Page Compression</a:t>
            </a:r>
          </a:p>
          <a:p>
            <a:pPr lvl="1"/>
            <a:r>
              <a:rPr lang="en-US" dirty="0" smtClean="0"/>
              <a:t>Page is Row Compression + more</a:t>
            </a:r>
          </a:p>
          <a:p>
            <a:pPr lvl="1"/>
            <a:r>
              <a:rPr lang="en-US" dirty="0" smtClean="0"/>
              <a:t>B+Tree has Row Compression</a:t>
            </a:r>
          </a:p>
          <a:p>
            <a:r>
              <a:rPr lang="en-US" dirty="0" smtClean="0"/>
              <a:t>Uses more CPU because it uncompresses as it’s being used</a:t>
            </a:r>
          </a:p>
          <a:p>
            <a:r>
              <a:rPr lang="en-US" dirty="0" smtClean="0"/>
              <a:t>Uses less memory because it’s compressed in memory, too</a:t>
            </a:r>
          </a:p>
          <a:p>
            <a:r>
              <a:rPr lang="en-US" dirty="0" smtClean="0"/>
              <a:t>Uses less CPU and Disk IO for physical reads</a:t>
            </a:r>
          </a:p>
          <a:p>
            <a:pPr lvl="1"/>
            <a:r>
              <a:rPr lang="en-US" dirty="0" smtClean="0"/>
              <a:t>Less to read from disk</a:t>
            </a:r>
          </a:p>
          <a:p>
            <a:pPr lvl="1"/>
            <a:r>
              <a:rPr lang="en-US" dirty="0" smtClean="0"/>
              <a:t>Less data in memory, less memory pressure, lower data turnover</a:t>
            </a:r>
          </a:p>
          <a:p>
            <a:r>
              <a:rPr lang="en-US" dirty="0" smtClean="0"/>
              <a:t>Different data compresses at different rates </a:t>
            </a:r>
            <a:r>
              <a:rPr lang="en-US" sz="1900" dirty="0" smtClean="0"/>
              <a:t>(sp_estimate_data_compression_savings)</a:t>
            </a:r>
          </a:p>
        </p:txBody>
      </p:sp>
    </p:spTree>
    <p:extLst>
      <p:ext uri="{BB962C8B-B14F-4D97-AF65-F5344CB8AC3E}">
        <p14:creationId xmlns:p14="http://schemas.microsoft.com/office/powerpoint/2010/main" val="30031349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Posts I wrote for more info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Fixing Page Life Expectancy (PLE)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Cleaning Up the Buffer Pool to Increase PLE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Indexing Fundamentals</a:t>
            </a:r>
            <a:endParaRPr lang="en-US" dirty="0" smtClean="0"/>
          </a:p>
          <a:p>
            <a:r>
              <a:rPr lang="en-US" dirty="0" smtClean="0">
                <a:hlinkClick r:id="rId5"/>
              </a:rPr>
              <a:t>Optional Parameters Causing Index Scans</a:t>
            </a:r>
            <a:endParaRPr lang="en-US" dirty="0" smtClean="0"/>
          </a:p>
          <a:p>
            <a:r>
              <a:rPr lang="en-US" dirty="0">
                <a:hlinkClick r:id="rId6"/>
              </a:rPr>
              <a:t>Indexes – Unused and Duplicates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6386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1703</TotalTime>
  <Words>1467</Words>
  <Application>Microsoft Office PowerPoint</Application>
  <PresentationFormat>Custom</PresentationFormat>
  <Paragraphs>255</Paragraphs>
  <Slides>27</Slides>
  <Notes>0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Indexing Fundamentals</vt:lpstr>
      <vt:lpstr>The Rules</vt:lpstr>
      <vt:lpstr>Outline</vt:lpstr>
      <vt:lpstr>Index Types</vt:lpstr>
      <vt:lpstr>Clustered Index</vt:lpstr>
      <vt:lpstr>Heap</vt:lpstr>
      <vt:lpstr>Nonclustered Index </vt:lpstr>
      <vt:lpstr>SARGable</vt:lpstr>
      <vt:lpstr>Execution Plans </vt:lpstr>
      <vt:lpstr>Execution Plans </vt:lpstr>
      <vt:lpstr>Scan</vt:lpstr>
      <vt:lpstr>Seek</vt:lpstr>
      <vt:lpstr>Lookup</vt:lpstr>
      <vt:lpstr>Covering Index</vt:lpstr>
      <vt:lpstr>Scan Demo</vt:lpstr>
      <vt:lpstr>Seek Demo</vt:lpstr>
      <vt:lpstr>Lookup Demo</vt:lpstr>
      <vt:lpstr>Covering Index Demo</vt:lpstr>
      <vt:lpstr>Filtered Index</vt:lpstr>
      <vt:lpstr>Indexed Views</vt:lpstr>
      <vt:lpstr>Index Costs</vt:lpstr>
      <vt:lpstr>Memory Costs</vt:lpstr>
      <vt:lpstr>Index Cleanup – Unused Indexes </vt:lpstr>
      <vt:lpstr>Index Cleanup – Duplicate Indexes</vt:lpstr>
      <vt:lpstr>Duplicate Indexes Demo</vt:lpstr>
      <vt:lpstr>Data Compression – At a Glance</vt:lpstr>
      <vt:lpstr>Posts I wrote for more info</vt:lpstr>
    </vt:vector>
  </TitlesOfParts>
  <Company>MPSRX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Indexing Fundamentals</dc:title>
  <dc:creator>Steve Hood</dc:creator>
  <cp:lastModifiedBy>Steve Hood</cp:lastModifiedBy>
  <cp:revision>44</cp:revision>
  <dcterms:created xsi:type="dcterms:W3CDTF">2014-04-28T00:13:09Z</dcterms:created>
  <dcterms:modified xsi:type="dcterms:W3CDTF">2014-06-07T06:55:02Z</dcterms:modified>
</cp:coreProperties>
</file>